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2" r:id="rId1"/>
  </p:sldMasterIdLst>
  <p:sldIdLst>
    <p:sldId id="256" r:id="rId2"/>
    <p:sldId id="258" r:id="rId3"/>
    <p:sldId id="257" r:id="rId4"/>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2" d="100"/>
          <a:sy n="62" d="100"/>
        </p:scale>
        <p:origin x="-1512"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ounded Rectangle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en-US" smtClean="0"/>
              <a:t>Click to edit Master title style</a:t>
            </a:r>
            <a:endParaRPr kumimoji="0" lang="en-US"/>
          </a:p>
        </p:txBody>
      </p:sp>
      <p:sp>
        <p:nvSpPr>
          <p:cNvPr id="20" name="Subtitle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9" name="Date Placeholder 18"/>
          <p:cNvSpPr>
            <a:spLocks noGrp="1"/>
          </p:cNvSpPr>
          <p:nvPr>
            <p:ph type="dt" sz="half" idx="10"/>
          </p:nvPr>
        </p:nvSpPr>
        <p:spPr/>
        <p:txBody>
          <a:bodyPr/>
          <a:lstStyle>
            <a:extLst/>
          </a:lstStyle>
          <a:p>
            <a:fld id="{356FFE90-3859-4ADC-AE7D-560689A99966}" type="datetimeFigureOut">
              <a:rPr lang="ar-IQ" smtClean="0"/>
              <a:t>02/04/1440</a:t>
            </a:fld>
            <a:endParaRPr lang="ar-IQ"/>
          </a:p>
        </p:txBody>
      </p:sp>
      <p:sp>
        <p:nvSpPr>
          <p:cNvPr id="8" name="Footer Placeholder 7"/>
          <p:cNvSpPr>
            <a:spLocks noGrp="1"/>
          </p:cNvSpPr>
          <p:nvPr>
            <p:ph type="ftr" sz="quarter" idx="11"/>
          </p:nvPr>
        </p:nvSpPr>
        <p:spPr/>
        <p:txBody>
          <a:bodyPr/>
          <a:lstStyle>
            <a:extLst/>
          </a:lstStyle>
          <a:p>
            <a:endParaRPr lang="ar-IQ"/>
          </a:p>
        </p:txBody>
      </p:sp>
      <p:sp>
        <p:nvSpPr>
          <p:cNvPr id="11" name="Slide Number Placeholder 10"/>
          <p:cNvSpPr>
            <a:spLocks noGrp="1"/>
          </p:cNvSpPr>
          <p:nvPr>
            <p:ph type="sldNum" sz="quarter" idx="12"/>
          </p:nvPr>
        </p:nvSpPr>
        <p:spPr/>
        <p:txBody>
          <a:bodyPr/>
          <a:lstStyle>
            <a:extLst/>
          </a:lstStyle>
          <a:p>
            <a:fld id="{01F6AD4E-C608-4E29-AAF1-CCD2DA3153A3}" type="slidenum">
              <a:rPr lang="ar-IQ" smtClean="0"/>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02920" y="530352"/>
            <a:ext cx="8183880" cy="4187952"/>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56FFE90-3859-4ADC-AE7D-560689A99966}" type="datetimeFigureOut">
              <a:rPr lang="ar-IQ" smtClean="0"/>
              <a:t>02/04/1440</a:t>
            </a:fld>
            <a:endParaRPr lang="ar-IQ"/>
          </a:p>
        </p:txBody>
      </p:sp>
      <p:sp>
        <p:nvSpPr>
          <p:cNvPr id="5" name="Footer Placeholder 4"/>
          <p:cNvSpPr>
            <a:spLocks noGrp="1"/>
          </p:cNvSpPr>
          <p:nvPr>
            <p:ph type="ftr" sz="quarter" idx="11"/>
          </p:nvPr>
        </p:nvSpPr>
        <p:spPr/>
        <p:txBody>
          <a:bodyPr/>
          <a:lstStyle>
            <a:extLst/>
          </a:lstStyle>
          <a:p>
            <a:endParaRPr lang="ar-IQ"/>
          </a:p>
        </p:txBody>
      </p:sp>
      <p:sp>
        <p:nvSpPr>
          <p:cNvPr id="6" name="Slide Number Placeholder 5"/>
          <p:cNvSpPr>
            <a:spLocks noGrp="1"/>
          </p:cNvSpPr>
          <p:nvPr>
            <p:ph type="sldNum" sz="quarter" idx="12"/>
          </p:nvPr>
        </p:nvSpPr>
        <p:spPr/>
        <p:txBody>
          <a:bodyPr/>
          <a:lstStyle>
            <a:extLst/>
          </a:lstStyle>
          <a:p>
            <a:fld id="{01F6AD4E-C608-4E29-AAF1-CCD2DA3153A3}"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4"/>
            <a:ext cx="1981200" cy="5257799"/>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33400" y="533402"/>
            <a:ext cx="5943600" cy="525780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56FFE90-3859-4ADC-AE7D-560689A99966}" type="datetimeFigureOut">
              <a:rPr lang="ar-IQ" smtClean="0"/>
              <a:t>02/04/1440</a:t>
            </a:fld>
            <a:endParaRPr lang="ar-IQ"/>
          </a:p>
        </p:txBody>
      </p:sp>
      <p:sp>
        <p:nvSpPr>
          <p:cNvPr id="5" name="Footer Placeholder 4"/>
          <p:cNvSpPr>
            <a:spLocks noGrp="1"/>
          </p:cNvSpPr>
          <p:nvPr>
            <p:ph type="ftr" sz="quarter" idx="11"/>
          </p:nvPr>
        </p:nvSpPr>
        <p:spPr/>
        <p:txBody>
          <a:bodyPr/>
          <a:lstStyle>
            <a:extLst/>
          </a:lstStyle>
          <a:p>
            <a:endParaRPr lang="ar-IQ"/>
          </a:p>
        </p:txBody>
      </p:sp>
      <p:sp>
        <p:nvSpPr>
          <p:cNvPr id="6" name="Slide Number Placeholder 5"/>
          <p:cNvSpPr>
            <a:spLocks noGrp="1"/>
          </p:cNvSpPr>
          <p:nvPr>
            <p:ph type="sldNum" sz="quarter" idx="12"/>
          </p:nvPr>
        </p:nvSpPr>
        <p:spPr/>
        <p:txBody>
          <a:bodyPr/>
          <a:lstStyle>
            <a:extLst/>
          </a:lstStyle>
          <a:p>
            <a:fld id="{01F6AD4E-C608-4E29-AAF1-CCD2DA3153A3}"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a:xfrm>
            <a:off x="502920" y="530352"/>
            <a:ext cx="8183880" cy="4187952"/>
          </a:xfrm>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56FFE90-3859-4ADC-AE7D-560689A99966}" type="datetimeFigureOut">
              <a:rPr lang="ar-IQ" smtClean="0"/>
              <a:t>02/04/1440</a:t>
            </a:fld>
            <a:endParaRPr lang="ar-IQ"/>
          </a:p>
        </p:txBody>
      </p:sp>
      <p:sp>
        <p:nvSpPr>
          <p:cNvPr id="5" name="Footer Placeholder 4"/>
          <p:cNvSpPr>
            <a:spLocks noGrp="1"/>
          </p:cNvSpPr>
          <p:nvPr>
            <p:ph type="ftr" sz="quarter" idx="11"/>
          </p:nvPr>
        </p:nvSpPr>
        <p:spPr/>
        <p:txBody>
          <a:bodyPr/>
          <a:lstStyle>
            <a:extLst/>
          </a:lstStyle>
          <a:p>
            <a:endParaRPr lang="ar-IQ"/>
          </a:p>
        </p:txBody>
      </p:sp>
      <p:sp>
        <p:nvSpPr>
          <p:cNvPr id="6" name="Slide Number Placeholder 5"/>
          <p:cNvSpPr>
            <a:spLocks noGrp="1"/>
          </p:cNvSpPr>
          <p:nvPr>
            <p:ph type="sldNum" sz="quarter" idx="12"/>
          </p:nvPr>
        </p:nvSpPr>
        <p:spPr/>
        <p:txBody>
          <a:bodyPr/>
          <a:lstStyle>
            <a:extLst/>
          </a:lstStyle>
          <a:p>
            <a:fld id="{01F6AD4E-C608-4E29-AAF1-CCD2DA3153A3}"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ed Rectangle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356FFE90-3859-4ADC-AE7D-560689A99966}" type="datetimeFigureOut">
              <a:rPr lang="ar-IQ" smtClean="0"/>
              <a:t>02/04/1440</a:t>
            </a:fld>
            <a:endParaRPr lang="ar-IQ"/>
          </a:p>
        </p:txBody>
      </p:sp>
      <p:sp>
        <p:nvSpPr>
          <p:cNvPr id="5" name="Footer Placeholder 4"/>
          <p:cNvSpPr>
            <a:spLocks noGrp="1"/>
          </p:cNvSpPr>
          <p:nvPr>
            <p:ph type="ftr" sz="quarter" idx="11"/>
          </p:nvPr>
        </p:nvSpPr>
        <p:spPr/>
        <p:txBody>
          <a:bodyPr/>
          <a:lstStyle>
            <a:extLst/>
          </a:lstStyle>
          <a:p>
            <a:endParaRPr lang="ar-IQ"/>
          </a:p>
        </p:txBody>
      </p:sp>
      <p:sp>
        <p:nvSpPr>
          <p:cNvPr id="6" name="Slide Number Placeholder 5"/>
          <p:cNvSpPr>
            <a:spLocks noGrp="1"/>
          </p:cNvSpPr>
          <p:nvPr>
            <p:ph type="sldNum" sz="quarter" idx="12"/>
          </p:nvPr>
        </p:nvSpPr>
        <p:spPr/>
        <p:txBody>
          <a:bodyPr/>
          <a:lstStyle>
            <a:extLst/>
          </a:lstStyle>
          <a:p>
            <a:fld id="{01F6AD4E-C608-4E29-AAF1-CCD2DA3153A3}" type="slidenum">
              <a:rPr lang="ar-IQ" smtClean="0"/>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356FFE90-3859-4ADC-AE7D-560689A99966}" type="datetimeFigureOut">
              <a:rPr lang="ar-IQ" smtClean="0"/>
              <a:t>02/04/1440</a:t>
            </a:fld>
            <a:endParaRPr lang="ar-IQ"/>
          </a:p>
        </p:txBody>
      </p:sp>
      <p:sp>
        <p:nvSpPr>
          <p:cNvPr id="6" name="Footer Placeholder 5"/>
          <p:cNvSpPr>
            <a:spLocks noGrp="1"/>
          </p:cNvSpPr>
          <p:nvPr>
            <p:ph type="ftr" sz="quarter" idx="11"/>
          </p:nvPr>
        </p:nvSpPr>
        <p:spPr/>
        <p:txBody>
          <a:bodyPr/>
          <a:lstStyle>
            <a:extLst/>
          </a:lstStyle>
          <a:p>
            <a:endParaRPr lang="ar-IQ"/>
          </a:p>
        </p:txBody>
      </p:sp>
      <p:sp>
        <p:nvSpPr>
          <p:cNvPr id="7" name="Slide Number Placeholder 6"/>
          <p:cNvSpPr>
            <a:spLocks noGrp="1"/>
          </p:cNvSpPr>
          <p:nvPr>
            <p:ph type="sldNum" sz="quarter" idx="12"/>
          </p:nvPr>
        </p:nvSpPr>
        <p:spPr/>
        <p:txBody>
          <a:bodyPr/>
          <a:lstStyle>
            <a:extLst/>
          </a:lstStyle>
          <a:p>
            <a:fld id="{01F6AD4E-C608-4E29-AAF1-CCD2DA3153A3}" type="slidenum">
              <a:rPr lang="ar-IQ" smtClean="0"/>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nchor="b"/>
          <a:lstStyle>
            <a:lvl1pPr>
              <a:defRPr b="1"/>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356FFE90-3859-4ADC-AE7D-560689A99966}" type="datetimeFigureOut">
              <a:rPr lang="ar-IQ" smtClean="0"/>
              <a:t>02/04/1440</a:t>
            </a:fld>
            <a:endParaRPr lang="ar-IQ"/>
          </a:p>
        </p:txBody>
      </p:sp>
      <p:sp>
        <p:nvSpPr>
          <p:cNvPr id="8" name="Footer Placeholder 7"/>
          <p:cNvSpPr>
            <a:spLocks noGrp="1"/>
          </p:cNvSpPr>
          <p:nvPr>
            <p:ph type="ftr" sz="quarter" idx="11"/>
          </p:nvPr>
        </p:nvSpPr>
        <p:spPr/>
        <p:txBody>
          <a:bodyPr/>
          <a:lstStyle>
            <a:extLst/>
          </a:lstStyle>
          <a:p>
            <a:endParaRPr lang="ar-IQ"/>
          </a:p>
        </p:txBody>
      </p:sp>
      <p:sp>
        <p:nvSpPr>
          <p:cNvPr id="9" name="Slide Number Placeholder 8"/>
          <p:cNvSpPr>
            <a:spLocks noGrp="1"/>
          </p:cNvSpPr>
          <p:nvPr>
            <p:ph type="sldNum" sz="quarter" idx="12"/>
          </p:nvPr>
        </p:nvSpPr>
        <p:spPr/>
        <p:txBody>
          <a:bodyPr/>
          <a:lstStyle>
            <a:extLst/>
          </a:lstStyle>
          <a:p>
            <a:fld id="{01F6AD4E-C608-4E29-AAF1-CCD2DA3153A3}" type="slidenum">
              <a:rPr lang="ar-IQ" smtClean="0"/>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356FFE90-3859-4ADC-AE7D-560689A99966}" type="datetimeFigureOut">
              <a:rPr lang="ar-IQ" smtClean="0"/>
              <a:t>02/04/1440</a:t>
            </a:fld>
            <a:endParaRPr lang="ar-IQ"/>
          </a:p>
        </p:txBody>
      </p:sp>
      <p:sp>
        <p:nvSpPr>
          <p:cNvPr id="4" name="Footer Placeholder 3"/>
          <p:cNvSpPr>
            <a:spLocks noGrp="1"/>
          </p:cNvSpPr>
          <p:nvPr>
            <p:ph type="ftr" sz="quarter" idx="11"/>
          </p:nvPr>
        </p:nvSpPr>
        <p:spPr/>
        <p:txBody>
          <a:bodyPr/>
          <a:lstStyle>
            <a:extLst/>
          </a:lstStyle>
          <a:p>
            <a:endParaRPr lang="ar-IQ"/>
          </a:p>
        </p:txBody>
      </p:sp>
      <p:sp>
        <p:nvSpPr>
          <p:cNvPr id="5" name="Slide Number Placeholder 4"/>
          <p:cNvSpPr>
            <a:spLocks noGrp="1"/>
          </p:cNvSpPr>
          <p:nvPr>
            <p:ph type="sldNum" sz="quarter" idx="12"/>
          </p:nvPr>
        </p:nvSpPr>
        <p:spPr/>
        <p:txBody>
          <a:bodyPr/>
          <a:lstStyle>
            <a:extLst/>
          </a:lstStyle>
          <a:p>
            <a:fld id="{01F6AD4E-C608-4E29-AAF1-CCD2DA3153A3}"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356FFE90-3859-4ADC-AE7D-560689A99966}" type="datetimeFigureOut">
              <a:rPr lang="ar-IQ" smtClean="0"/>
              <a:t>02/04/1440</a:t>
            </a:fld>
            <a:endParaRPr lang="ar-IQ"/>
          </a:p>
        </p:txBody>
      </p:sp>
      <p:sp>
        <p:nvSpPr>
          <p:cNvPr id="3" name="Footer Placeholder 2"/>
          <p:cNvSpPr>
            <a:spLocks noGrp="1"/>
          </p:cNvSpPr>
          <p:nvPr>
            <p:ph type="ftr" sz="quarter" idx="11"/>
          </p:nvPr>
        </p:nvSpPr>
        <p:spPr/>
        <p:txBody>
          <a:bodyPr/>
          <a:lstStyle>
            <a:extLst/>
          </a:lstStyle>
          <a:p>
            <a:endParaRPr lang="ar-IQ"/>
          </a:p>
        </p:txBody>
      </p:sp>
      <p:sp>
        <p:nvSpPr>
          <p:cNvPr id="4" name="Slide Number Placeholder 3"/>
          <p:cNvSpPr>
            <a:spLocks noGrp="1"/>
          </p:cNvSpPr>
          <p:nvPr>
            <p:ph type="sldNum" sz="quarter" idx="12"/>
          </p:nvPr>
        </p:nvSpPr>
        <p:spPr/>
        <p:txBody>
          <a:bodyPr/>
          <a:lstStyle>
            <a:extLst/>
          </a:lstStyle>
          <a:p>
            <a:fld id="{01F6AD4E-C608-4E29-AAF1-CCD2DA3153A3}"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356FFE90-3859-4ADC-AE7D-560689A99966}" type="datetimeFigureOut">
              <a:rPr lang="ar-IQ" smtClean="0"/>
              <a:t>02/04/1440</a:t>
            </a:fld>
            <a:endParaRPr lang="ar-IQ"/>
          </a:p>
        </p:txBody>
      </p:sp>
      <p:sp>
        <p:nvSpPr>
          <p:cNvPr id="6" name="Footer Placeholder 5"/>
          <p:cNvSpPr>
            <a:spLocks noGrp="1"/>
          </p:cNvSpPr>
          <p:nvPr>
            <p:ph type="ftr" sz="quarter" idx="11"/>
          </p:nvPr>
        </p:nvSpPr>
        <p:spPr/>
        <p:txBody>
          <a:bodyPr/>
          <a:lstStyle>
            <a:extLst/>
          </a:lstStyle>
          <a:p>
            <a:endParaRPr lang="ar-IQ"/>
          </a:p>
        </p:txBody>
      </p:sp>
      <p:sp>
        <p:nvSpPr>
          <p:cNvPr id="7" name="Slide Number Placeholder 6"/>
          <p:cNvSpPr>
            <a:spLocks noGrp="1"/>
          </p:cNvSpPr>
          <p:nvPr>
            <p:ph type="sldNum" sz="quarter" idx="12"/>
          </p:nvPr>
        </p:nvSpPr>
        <p:spPr/>
        <p:txBody>
          <a:bodyPr/>
          <a:lstStyle>
            <a:extLst/>
          </a:lstStyle>
          <a:p>
            <a:fld id="{01F6AD4E-C608-4E29-AAF1-CCD2DA3153A3}" type="slidenum">
              <a:rPr lang="ar-IQ" smtClean="0"/>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 Single Corner Rectangle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356FFE90-3859-4ADC-AE7D-560689A99966}" type="datetimeFigureOut">
              <a:rPr lang="ar-IQ" smtClean="0"/>
              <a:t>02/04/1440</a:t>
            </a:fld>
            <a:endParaRPr lang="ar-IQ"/>
          </a:p>
        </p:txBody>
      </p:sp>
      <p:sp>
        <p:nvSpPr>
          <p:cNvPr id="6" name="Footer Placeholder 5"/>
          <p:cNvSpPr>
            <a:spLocks noGrp="1"/>
          </p:cNvSpPr>
          <p:nvPr>
            <p:ph type="ftr" sz="quarter" idx="11"/>
          </p:nvPr>
        </p:nvSpPr>
        <p:spPr/>
        <p:txBody>
          <a:bodyPr/>
          <a:lstStyle>
            <a:extLst/>
          </a:lstStyle>
          <a:p>
            <a:endParaRPr lang="ar-IQ"/>
          </a:p>
        </p:txBody>
      </p:sp>
      <p:sp>
        <p:nvSpPr>
          <p:cNvPr id="7" name="Slide Number Placeholder 6"/>
          <p:cNvSpPr>
            <a:spLocks noGrp="1"/>
          </p:cNvSpPr>
          <p:nvPr>
            <p:ph type="sldNum" sz="quarter" idx="12"/>
          </p:nvPr>
        </p:nvSpPr>
        <p:spPr/>
        <p:txBody>
          <a:bodyPr/>
          <a:lstStyle>
            <a:extLst/>
          </a:lstStyle>
          <a:p>
            <a:fld id="{01F6AD4E-C608-4E29-AAF1-CCD2DA3153A3}" type="slidenum">
              <a:rPr lang="ar-IQ" smtClean="0"/>
              <a:t>‹#›</a:t>
            </a:fld>
            <a:endParaRPr lang="ar-IQ"/>
          </a:p>
        </p:txBody>
      </p:sp>
      <p:sp>
        <p:nvSpPr>
          <p:cNvPr id="3" name="Picture Placeholder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en-US" smtClean="0"/>
              <a:t>Click icon to add picture</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ounded Rectangle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Title Placeholder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en-US" smtClean="0"/>
              <a:t>Click to edit Master title style</a:t>
            </a:r>
            <a:endParaRPr kumimoji="0" lang="en-US"/>
          </a:p>
        </p:txBody>
      </p:sp>
      <p:sp>
        <p:nvSpPr>
          <p:cNvPr id="4" name="Text Placeholder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5" name="Date Placeholder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356FFE90-3859-4ADC-AE7D-560689A99966}" type="datetimeFigureOut">
              <a:rPr lang="ar-IQ" smtClean="0"/>
              <a:t>02/04/1440</a:t>
            </a:fld>
            <a:endParaRPr lang="ar-IQ"/>
          </a:p>
        </p:txBody>
      </p:sp>
      <p:sp>
        <p:nvSpPr>
          <p:cNvPr id="18" name="Footer Placeholder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ar-IQ"/>
          </a:p>
        </p:txBody>
      </p:sp>
      <p:sp>
        <p:nvSpPr>
          <p:cNvPr id="5" name="Slide Number Placeholder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01F6AD4E-C608-4E29-AAF1-CCD2DA3153A3}" type="slidenum">
              <a:rPr lang="ar-IQ" smtClean="0"/>
              <a:t>‹#›</a:t>
            </a:fld>
            <a:endParaRPr lang="ar-IQ"/>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1"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r" rtl="1"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r" rtl="1"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r" rtl="1"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r" rtl="1"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r" rtl="1"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r" rtl="1"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r" rtl="1"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r" rtl="1"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r" rtl="1"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51520" y="370471"/>
            <a:ext cx="8568952" cy="6487930"/>
          </a:xfrm>
          <a:prstGeom prst="rect">
            <a:avLst/>
          </a:prstGeom>
        </p:spPr>
        <p:style>
          <a:lnRef idx="2">
            <a:schemeClr val="accent6"/>
          </a:lnRef>
          <a:fillRef idx="1">
            <a:schemeClr val="lt1"/>
          </a:fillRef>
          <a:effectRef idx="0">
            <a:schemeClr val="accent6"/>
          </a:effectRef>
          <a:fontRef idx="minor">
            <a:schemeClr val="dk1"/>
          </a:fontRef>
        </p:style>
        <p:txBody>
          <a:bodyPr wrap="square">
            <a:spAutoFit/>
          </a:bodyPr>
          <a:lstStyle/>
          <a:p>
            <a:pPr marL="342900" lvl="0" indent="-342900">
              <a:buFont typeface="Wingdings"/>
              <a:buChar char=""/>
            </a:pPr>
            <a:r>
              <a:rPr lang="ar-SA" sz="3200" b="1" dirty="0" smtClean="0">
                <a:solidFill>
                  <a:srgbClr val="FF0000"/>
                </a:solidFill>
                <a:effectLst/>
                <a:ea typeface="Times New Roman"/>
                <a:cs typeface="Simplified Arabic"/>
              </a:rPr>
              <a:t>حركات القدمين الدفاعية</a:t>
            </a:r>
            <a:endParaRPr lang="en-US" sz="3200" dirty="0" smtClean="0">
              <a:solidFill>
                <a:srgbClr val="FF0000"/>
              </a:solidFill>
              <a:effectLst/>
            </a:endParaRPr>
          </a:p>
          <a:p>
            <a:pPr>
              <a:lnSpc>
                <a:spcPct val="115000"/>
              </a:lnSpc>
            </a:pPr>
            <a:r>
              <a:rPr lang="ar-IQ" sz="2400" dirty="0">
                <a:ea typeface="Times New Roman"/>
                <a:cs typeface="Simplified Arabic"/>
              </a:rPr>
              <a:t>تعتبر حركات القدمين الدفاعية أحد الاسس المهمة في دفاع كرة السلة فالتحركات الدفاعية الصحيحة والسريعة تمكن المدافع من ملاحقة المهاجم والسيطرة عليه ومنعه من استلام الكرة أو منعه من أداء المهارات الهجومية.</a:t>
            </a:r>
            <a:endParaRPr lang="en-US" sz="2400" dirty="0">
              <a:ea typeface="Calibri"/>
              <a:cs typeface="Arial"/>
            </a:endParaRPr>
          </a:p>
          <a:p>
            <a:pPr>
              <a:lnSpc>
                <a:spcPct val="115000"/>
              </a:lnSpc>
            </a:pPr>
            <a:r>
              <a:rPr lang="ar-IQ" sz="3200" b="1" dirty="0">
                <a:solidFill>
                  <a:srgbClr val="FF0000"/>
                </a:solidFill>
                <a:ea typeface="Times New Roman"/>
                <a:cs typeface="Simplified Arabic"/>
              </a:rPr>
              <a:t>أنواع حركات القدمين الدفاعية:</a:t>
            </a:r>
            <a:endParaRPr lang="en-US" sz="3200" dirty="0">
              <a:solidFill>
                <a:srgbClr val="FF0000"/>
              </a:solidFill>
              <a:ea typeface="Calibri"/>
              <a:cs typeface="Arial"/>
            </a:endParaRPr>
          </a:p>
          <a:p>
            <a:pPr lvl="0" algn="just"/>
            <a:r>
              <a:rPr lang="en-GB" sz="2400" b="1" dirty="0" smtClean="0">
                <a:solidFill>
                  <a:srgbClr val="FF0000"/>
                </a:solidFill>
                <a:effectLst/>
                <a:ea typeface="Times New Roman"/>
                <a:cs typeface="Simplified Arabic"/>
              </a:rPr>
              <a:t> -1</a:t>
            </a:r>
            <a:r>
              <a:rPr lang="ar-IQ" sz="2400" b="1" dirty="0" smtClean="0">
                <a:solidFill>
                  <a:srgbClr val="FF0000"/>
                </a:solidFill>
                <a:effectLst/>
                <a:ea typeface="Times New Roman"/>
                <a:cs typeface="Simplified Arabic"/>
              </a:rPr>
              <a:t>التحرك الدفاعي للأمام والخلف:</a:t>
            </a:r>
            <a:r>
              <a:rPr lang="ar-IQ" sz="2400" dirty="0" smtClean="0">
                <a:solidFill>
                  <a:srgbClr val="FF0000"/>
                </a:solidFill>
                <a:effectLst/>
                <a:ea typeface="Times New Roman"/>
                <a:cs typeface="Simplified Arabic"/>
              </a:rPr>
              <a:t> </a:t>
            </a:r>
            <a:r>
              <a:rPr lang="ar-IQ" sz="2400" dirty="0" smtClean="0">
                <a:effectLst/>
                <a:ea typeface="Times New Roman"/>
                <a:cs typeface="Simplified Arabic"/>
              </a:rPr>
              <a:t>عند التحرك للأمام لملاحقة اللاعب المهاجم، تتقدم القدم الأمامية لمسافة قصيرة ثم تتبعها القدم الخلفية، أما إذا تم التحرك للخلف تتقهقر القدم الخلفية أولاً ثم القدم الأمامية مع الاحتفاظ بالمسافة الدفاعية والتوازن بين القدمين أثناء التحرك من وضع الاستعداد الدفاعي. </a:t>
            </a:r>
            <a:endParaRPr lang="en-US" sz="2400" dirty="0" smtClean="0">
              <a:effectLst/>
            </a:endParaRPr>
          </a:p>
          <a:p>
            <a:pPr lvl="0" algn="just"/>
            <a:r>
              <a:rPr lang="en-GB" sz="2400" b="1" dirty="0" smtClean="0">
                <a:solidFill>
                  <a:srgbClr val="FF0000"/>
                </a:solidFill>
                <a:effectLst/>
                <a:ea typeface="Times New Roman"/>
                <a:cs typeface="Simplified Arabic"/>
              </a:rPr>
              <a:t> </a:t>
            </a:r>
            <a:r>
              <a:rPr lang="en-GB" sz="2400" b="1" dirty="0">
                <a:solidFill>
                  <a:srgbClr val="FF0000"/>
                </a:solidFill>
                <a:ea typeface="Times New Roman"/>
                <a:cs typeface="Simplified Arabic"/>
              </a:rPr>
              <a:t>-2</a:t>
            </a:r>
            <a:r>
              <a:rPr lang="ar-IQ" sz="2400" b="1" dirty="0" smtClean="0">
                <a:solidFill>
                  <a:srgbClr val="FF0000"/>
                </a:solidFill>
                <a:effectLst/>
                <a:ea typeface="Times New Roman"/>
                <a:cs typeface="Simplified Arabic"/>
              </a:rPr>
              <a:t>التحرك الدفاعي للجانب: </a:t>
            </a:r>
            <a:r>
              <a:rPr lang="ar-IQ" sz="2400" dirty="0" smtClean="0">
                <a:effectLst/>
                <a:ea typeface="Times New Roman"/>
                <a:cs typeface="Simplified Arabic"/>
              </a:rPr>
              <a:t>عند التحرك للجانب الأيمن مثلاً فإنَّ القدم اليمنى تتحرك أولاً إلى جهة اليمين ثم القدم اليسرى، ويجب مراعاة شروط الوقفة الدفاعية الصحيحة من حيث المسافة الدفاعية والاتزان وغيرهما. </a:t>
            </a:r>
            <a:endParaRPr lang="en-US" sz="2400" dirty="0" smtClean="0">
              <a:effectLst/>
            </a:endParaRPr>
          </a:p>
          <a:p>
            <a:pPr lvl="0" algn="just"/>
            <a:r>
              <a:rPr lang="en-GB" sz="2400" b="1" dirty="0" smtClean="0">
                <a:solidFill>
                  <a:srgbClr val="FF0000"/>
                </a:solidFill>
                <a:effectLst/>
                <a:ea typeface="Times New Roman"/>
                <a:cs typeface="Simplified Arabic"/>
              </a:rPr>
              <a:t> -3</a:t>
            </a:r>
            <a:r>
              <a:rPr lang="ar-IQ" sz="2400" b="1" dirty="0" smtClean="0">
                <a:solidFill>
                  <a:srgbClr val="FF0000"/>
                </a:solidFill>
                <a:effectLst/>
                <a:ea typeface="Times New Roman"/>
                <a:cs typeface="Simplified Arabic"/>
              </a:rPr>
              <a:t>التحرك الدفاعي القطري أو المائل: </a:t>
            </a:r>
            <a:r>
              <a:rPr lang="ar-IQ" sz="2400" dirty="0" smtClean="0">
                <a:effectLst/>
                <a:ea typeface="Times New Roman"/>
                <a:cs typeface="Simplified Arabic"/>
              </a:rPr>
              <a:t>وهو تحرك دفاعي مائل يستخدم في حالة تحرك المنافس ما بين الجانب الأمامي والخلفي، ويؤدي اللاعب نفس الخطوات الدفاعية مع اختلاف بسيط وهو ميل أو انحراف الجسم بزاوية مع مراعاة نفس الشروط في التحركات الدفاعية.</a:t>
            </a:r>
            <a:endParaRPr lang="en-US" sz="2400" dirty="0">
              <a:effectLst/>
            </a:endParaRPr>
          </a:p>
        </p:txBody>
      </p:sp>
    </p:spTree>
    <p:extLst>
      <p:ext uri="{BB962C8B-B14F-4D97-AF65-F5344CB8AC3E}">
        <p14:creationId xmlns:p14="http://schemas.microsoft.com/office/powerpoint/2010/main" val="21024453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5536" y="384321"/>
            <a:ext cx="8352928" cy="6117059"/>
          </a:xfrm>
          <a:prstGeom prst="rect">
            <a:avLst/>
          </a:prstGeom>
        </p:spPr>
        <p:txBody>
          <a:bodyPr wrap="square">
            <a:spAutoFit/>
          </a:bodyPr>
          <a:lstStyle/>
          <a:p>
            <a:pPr marL="342900" lvl="0" indent="-342900">
              <a:buFont typeface="Wingdings"/>
              <a:buChar char=""/>
            </a:pPr>
            <a:r>
              <a:rPr lang="ar-SA" sz="2400" b="1" dirty="0" smtClean="0">
                <a:solidFill>
                  <a:srgbClr val="FF0000"/>
                </a:solidFill>
                <a:effectLst/>
                <a:ea typeface="Times New Roman"/>
                <a:cs typeface="Simplified Arabic"/>
              </a:rPr>
              <a:t>المكان الدفاعي</a:t>
            </a:r>
            <a:endParaRPr lang="en-US" sz="2400" b="1" dirty="0" smtClean="0">
              <a:solidFill>
                <a:srgbClr val="FF0000"/>
              </a:solidFill>
              <a:effectLst/>
            </a:endParaRPr>
          </a:p>
          <a:p>
            <a:pPr algn="just">
              <a:lnSpc>
                <a:spcPct val="115000"/>
              </a:lnSpc>
            </a:pPr>
            <a:r>
              <a:rPr lang="ar-IQ" sz="2400" b="1" dirty="0" smtClean="0">
                <a:effectLst/>
                <a:latin typeface="Calibri"/>
                <a:ea typeface="Times New Roman"/>
                <a:cs typeface="Simplified Arabic"/>
              </a:rPr>
              <a:t>المكان الدفاعي الصحيح هو أن يكون اللاعب المدافع بين المهاجم والسلة في كلّ الاوقات، وإذا أدى ذلك فإنَّه يمنع المهاجم من القطع أو الاختراق في خط مستقيم إلى السلة. </a:t>
            </a:r>
            <a:endParaRPr lang="en-US" sz="2400" b="1" dirty="0" smtClean="0">
              <a:effectLst/>
              <a:latin typeface="Calibri"/>
              <a:ea typeface="Calibri"/>
              <a:cs typeface="Arial"/>
            </a:endParaRPr>
          </a:p>
          <a:p>
            <a:pPr algn="just">
              <a:lnSpc>
                <a:spcPct val="115000"/>
              </a:lnSpc>
            </a:pPr>
            <a:r>
              <a:rPr lang="ar-IQ" sz="2400" b="1" dirty="0" smtClean="0">
                <a:effectLst/>
                <a:latin typeface="Calibri"/>
                <a:ea typeface="Times New Roman"/>
                <a:cs typeface="Simplified Arabic"/>
              </a:rPr>
              <a:t>ويختلف المكان الدفاعي الذي يتخذه المدافع حسب حالة المهاجم لأن المهاجم مرة يكون حائزاً على الكرة ومرة غير حائز عليها فإذا كان المهاجم حائزاً على الكرة يجب أن يكون اللاعب المدافع على خط مستقيم بين المهاجم والسلة وإذا كان غير حائز على الكرة فمن المهم أن يكون المدافع مدركاً لمفهوم المساعدة الدفاعية.</a:t>
            </a:r>
            <a:endParaRPr lang="en-US" sz="2400" b="1" dirty="0" smtClean="0">
              <a:effectLst/>
              <a:latin typeface="Calibri"/>
              <a:ea typeface="Calibri"/>
              <a:cs typeface="Arial"/>
            </a:endParaRPr>
          </a:p>
          <a:p>
            <a:pPr algn="just">
              <a:lnSpc>
                <a:spcPct val="115000"/>
              </a:lnSpc>
            </a:pPr>
            <a:r>
              <a:rPr lang="ar-IQ" sz="2400" b="1" dirty="0" smtClean="0">
                <a:effectLst/>
                <a:latin typeface="Calibri"/>
                <a:ea typeface="Times New Roman"/>
                <a:cs typeface="Simplified Arabic"/>
              </a:rPr>
              <a:t> </a:t>
            </a:r>
            <a:endParaRPr lang="en-US" sz="2400" b="1" dirty="0" smtClean="0">
              <a:effectLst/>
              <a:latin typeface="Calibri"/>
              <a:ea typeface="Calibri"/>
              <a:cs typeface="Arial"/>
            </a:endParaRPr>
          </a:p>
          <a:p>
            <a:pPr marL="342900" lvl="0" indent="-342900" algn="just">
              <a:buFont typeface="Wingdings"/>
              <a:buChar char=""/>
            </a:pPr>
            <a:r>
              <a:rPr lang="ar-IQ" sz="2400" b="1" dirty="0" smtClean="0">
                <a:solidFill>
                  <a:srgbClr val="FF0000"/>
                </a:solidFill>
                <a:effectLst/>
                <a:latin typeface="Times New Roman"/>
                <a:ea typeface="Times New Roman"/>
                <a:cs typeface="Simplified Arabic"/>
              </a:rPr>
              <a:t>هناك قاعدة مهمة في الدفاع الفردي فيما يتعلق بالمسافة التي يجب المحافظة عليها بين المدافع والمهاجم، وهي أن يكون المدافع على مسافة من المنافس بالقدر الذي يكفي لمواجهة قدراته ومهاراته الحركية الهجومية، هذه المسافة يجب أن لا تكون قريبة بحيث تسمح للمهاجم السريع أن يهرب من الحراسة، وألّا تكون بعيدة بحيث تسمح للمهاجم بالتصويب أو التمرير أو الطبطبة بسهولة وحرية.   </a:t>
            </a:r>
            <a:endParaRPr lang="en-US" sz="2400" b="1" dirty="0" smtClean="0">
              <a:solidFill>
                <a:srgbClr val="FF0000"/>
              </a:solidFill>
              <a:effectLst/>
              <a:latin typeface="Times New Roman"/>
              <a:ea typeface="Times New Roman"/>
            </a:endParaRPr>
          </a:p>
          <a:p>
            <a:pPr algn="just">
              <a:lnSpc>
                <a:spcPct val="115000"/>
              </a:lnSpc>
            </a:pPr>
            <a:r>
              <a:rPr lang="ar-IQ" sz="2400" b="1" dirty="0" smtClean="0">
                <a:effectLst/>
                <a:latin typeface="Calibri"/>
                <a:ea typeface="Times New Roman"/>
                <a:cs typeface="Simplified Arabic"/>
              </a:rPr>
              <a:t> </a:t>
            </a:r>
            <a:endParaRPr lang="en-US" sz="2400" b="1" dirty="0">
              <a:effectLst/>
              <a:latin typeface="Calibri"/>
              <a:ea typeface="Calibri"/>
              <a:cs typeface="Arial"/>
            </a:endParaRPr>
          </a:p>
        </p:txBody>
      </p:sp>
    </p:spTree>
    <p:extLst>
      <p:ext uri="{BB962C8B-B14F-4D97-AF65-F5344CB8AC3E}">
        <p14:creationId xmlns:p14="http://schemas.microsoft.com/office/powerpoint/2010/main" val="396861853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387431"/>
            <a:ext cx="8676456" cy="5016758"/>
          </a:xfrm>
          <a:prstGeom prst="rect">
            <a:avLst/>
          </a:prstGeom>
        </p:spPr>
        <p:txBody>
          <a:bodyPr wrap="square">
            <a:spAutoFit/>
          </a:bodyPr>
          <a:lstStyle/>
          <a:p>
            <a:pPr marL="342900" lvl="0" indent="-342900" algn="just">
              <a:buFont typeface="Wingdings"/>
              <a:buChar char=""/>
            </a:pPr>
            <a:r>
              <a:rPr lang="ar-IQ" sz="4000" b="1" dirty="0" smtClean="0">
                <a:solidFill>
                  <a:srgbClr val="FF0000"/>
                </a:solidFill>
                <a:effectLst/>
                <a:latin typeface="Times New Roman"/>
                <a:ea typeface="Times New Roman"/>
                <a:cs typeface="Simplified Arabic"/>
              </a:rPr>
              <a:t>ما يجب مراعاته في حركة القدمين الدفاعية :</a:t>
            </a:r>
            <a:endParaRPr lang="en-US" sz="4000" b="1" dirty="0" smtClean="0">
              <a:solidFill>
                <a:srgbClr val="FF0000"/>
              </a:solidFill>
              <a:effectLst/>
              <a:latin typeface="Times New Roman"/>
              <a:ea typeface="Times New Roman"/>
            </a:endParaRPr>
          </a:p>
          <a:p>
            <a:pPr lvl="0" algn="just"/>
            <a:r>
              <a:rPr lang="en-GB" sz="4000" b="1" dirty="0" smtClean="0">
                <a:effectLst/>
                <a:latin typeface="Times New Roman"/>
                <a:ea typeface="Times New Roman"/>
                <a:cs typeface="Simplified Arabic"/>
              </a:rPr>
              <a:t> </a:t>
            </a:r>
            <a:r>
              <a:rPr lang="en-GB" sz="4000" b="1" dirty="0" smtClean="0">
                <a:solidFill>
                  <a:srgbClr val="FF0000"/>
                </a:solidFill>
                <a:effectLst/>
                <a:latin typeface="Times New Roman"/>
                <a:ea typeface="Times New Roman"/>
                <a:cs typeface="Simplified Arabic"/>
              </a:rPr>
              <a:t>-1</a:t>
            </a:r>
            <a:r>
              <a:rPr lang="ar-IQ" sz="4000" b="1" dirty="0" smtClean="0">
                <a:effectLst/>
                <a:latin typeface="Times New Roman"/>
                <a:ea typeface="Times New Roman"/>
                <a:cs typeface="Simplified Arabic"/>
              </a:rPr>
              <a:t>يجب أخذ الموقف الدفاعي الصحيح.</a:t>
            </a:r>
            <a:endParaRPr lang="en-US" sz="4000" b="1" dirty="0" smtClean="0">
              <a:effectLst/>
              <a:latin typeface="Times New Roman"/>
              <a:ea typeface="Times New Roman"/>
            </a:endParaRPr>
          </a:p>
          <a:p>
            <a:pPr marL="533400" lvl="0" indent="-533400" algn="just">
              <a:tabLst>
                <a:tab pos="533400" algn="l"/>
              </a:tabLst>
            </a:pPr>
            <a:r>
              <a:rPr lang="en-GB" sz="4000" b="1" dirty="0" smtClean="0">
                <a:effectLst/>
                <a:ea typeface="Times New Roman"/>
                <a:cs typeface="Simplified Arabic"/>
              </a:rPr>
              <a:t> </a:t>
            </a:r>
            <a:r>
              <a:rPr lang="en-GB" sz="4000" b="1" dirty="0">
                <a:solidFill>
                  <a:srgbClr val="FF0000"/>
                </a:solidFill>
                <a:latin typeface="Times New Roman"/>
                <a:ea typeface="Times New Roman"/>
                <a:cs typeface="Simplified Arabic"/>
              </a:rPr>
              <a:t>-2</a:t>
            </a:r>
            <a:r>
              <a:rPr lang="ar-IQ" sz="4000" b="1" dirty="0" smtClean="0">
                <a:effectLst/>
                <a:ea typeface="Times New Roman"/>
                <a:cs typeface="Simplified Arabic"/>
              </a:rPr>
              <a:t>يجب تحريك القدمين بسرعة للبقاء أمام اللاعب المهاجم</a:t>
            </a:r>
            <a:endParaRPr lang="en-US" sz="4000" b="1" dirty="0" smtClean="0">
              <a:effectLst/>
            </a:endParaRPr>
          </a:p>
          <a:p>
            <a:pPr lvl="0" algn="just"/>
            <a:r>
              <a:rPr lang="en-US" sz="4000" b="1" dirty="0" smtClean="0">
                <a:solidFill>
                  <a:srgbClr val="222222"/>
                </a:solidFill>
                <a:effectLst/>
                <a:ea typeface="Times New Roman"/>
                <a:cs typeface="Simplified Arabic"/>
              </a:rPr>
              <a:t> </a:t>
            </a:r>
            <a:r>
              <a:rPr lang="en-US" sz="4000" b="1" dirty="0">
                <a:solidFill>
                  <a:srgbClr val="FF0000"/>
                </a:solidFill>
                <a:latin typeface="Times New Roman"/>
                <a:ea typeface="Times New Roman"/>
                <a:cs typeface="Simplified Arabic"/>
              </a:rPr>
              <a:t>-3</a:t>
            </a:r>
            <a:r>
              <a:rPr lang="ar-SA" sz="4000" b="1" dirty="0" smtClean="0">
                <a:solidFill>
                  <a:srgbClr val="222222"/>
                </a:solidFill>
                <a:effectLst/>
                <a:ea typeface="Times New Roman"/>
                <a:cs typeface="Simplified Arabic"/>
              </a:rPr>
              <a:t>عدم ملامسة القدمين بعضهما البعض</a:t>
            </a:r>
            <a:r>
              <a:rPr lang="ar-SA" sz="4000" b="1" dirty="0" smtClean="0">
                <a:effectLst/>
                <a:ea typeface="Times New Roman"/>
                <a:cs typeface="Simplified Arabic"/>
              </a:rPr>
              <a:t>.</a:t>
            </a:r>
            <a:endParaRPr lang="en-US" sz="4000" b="1" dirty="0" smtClean="0">
              <a:effectLst/>
            </a:endParaRPr>
          </a:p>
          <a:p>
            <a:pPr marL="533400" lvl="0" indent="-533400" algn="just">
              <a:tabLst>
                <a:tab pos="533400" algn="l"/>
                <a:tab pos="625475" algn="l"/>
              </a:tabLst>
            </a:pPr>
            <a:r>
              <a:rPr lang="en-US" sz="4000" b="1" dirty="0" smtClean="0">
                <a:solidFill>
                  <a:srgbClr val="222222"/>
                </a:solidFill>
                <a:effectLst/>
                <a:ea typeface="Times New Roman"/>
                <a:cs typeface="Simplified Arabic"/>
              </a:rPr>
              <a:t> </a:t>
            </a:r>
            <a:r>
              <a:rPr lang="en-US" sz="4000" b="1" dirty="0">
                <a:solidFill>
                  <a:srgbClr val="FF0000"/>
                </a:solidFill>
                <a:latin typeface="Times New Roman"/>
                <a:ea typeface="Times New Roman"/>
                <a:cs typeface="Simplified Arabic"/>
              </a:rPr>
              <a:t>-4</a:t>
            </a:r>
            <a:r>
              <a:rPr lang="ar-SA" sz="4000" b="1" dirty="0" smtClean="0">
                <a:solidFill>
                  <a:srgbClr val="222222"/>
                </a:solidFill>
                <a:effectLst/>
                <a:ea typeface="Times New Roman"/>
                <a:cs typeface="Simplified Arabic"/>
              </a:rPr>
              <a:t>يجب التحرك على مشطي القدمين</a:t>
            </a:r>
            <a:r>
              <a:rPr lang="ar-SA" sz="4000" b="1" dirty="0" smtClean="0">
                <a:effectLst/>
                <a:ea typeface="Times New Roman"/>
                <a:cs typeface="Simplified Arabic"/>
              </a:rPr>
              <a:t> وبخطوات سريعة ورشيقة.</a:t>
            </a:r>
            <a:endParaRPr lang="en-US" sz="4000" b="1" dirty="0" smtClean="0">
              <a:effectLst/>
            </a:endParaRPr>
          </a:p>
          <a:p>
            <a:pPr lvl="0" algn="just"/>
            <a:r>
              <a:rPr lang="en-US" sz="4000" b="1" dirty="0">
                <a:solidFill>
                  <a:srgbClr val="FF0000"/>
                </a:solidFill>
                <a:latin typeface="Times New Roman"/>
                <a:ea typeface="Times New Roman"/>
                <a:cs typeface="Simplified Arabic"/>
              </a:rPr>
              <a:t>- 5</a:t>
            </a:r>
            <a:r>
              <a:rPr lang="ar-SA" sz="4000" b="1" dirty="0" smtClean="0">
                <a:solidFill>
                  <a:srgbClr val="222222"/>
                </a:solidFill>
                <a:effectLst/>
                <a:ea typeface="Times New Roman"/>
                <a:cs typeface="Simplified Arabic"/>
              </a:rPr>
              <a:t>الحفاظ على توازن الجسم والمسافة الدفاعية.</a:t>
            </a:r>
            <a:endParaRPr lang="en-US" sz="4000" b="1" dirty="0">
              <a:effectLst/>
            </a:endParaRPr>
          </a:p>
        </p:txBody>
      </p:sp>
    </p:spTree>
    <p:extLst>
      <p:ext uri="{BB962C8B-B14F-4D97-AF65-F5344CB8AC3E}">
        <p14:creationId xmlns:p14="http://schemas.microsoft.com/office/powerpoint/2010/main" val="57523166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10</TotalTime>
  <Words>319</Words>
  <Application>Microsoft Office PowerPoint</Application>
  <PresentationFormat>On-screen Show (4:3)</PresentationFormat>
  <Paragraphs>18</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Aspect</vt:lpstr>
      <vt:lpstr>PowerPoint Presentation</vt:lpstr>
      <vt:lpstr>PowerPoint Presentation</vt:lpstr>
      <vt:lpstr>PowerPoint Presentation</vt:lpstr>
    </vt:vector>
  </TitlesOfParts>
  <Company>SACC - ANAS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Ali</dc:creator>
  <cp:lastModifiedBy>Ali</cp:lastModifiedBy>
  <cp:revision>2</cp:revision>
  <dcterms:created xsi:type="dcterms:W3CDTF">2018-12-10T14:54:32Z</dcterms:created>
  <dcterms:modified xsi:type="dcterms:W3CDTF">2018-12-10T15:05:19Z</dcterms:modified>
</cp:coreProperties>
</file>